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1"/>
    <p:sldMasterId id="2147483709" r:id="rId2"/>
    <p:sldMasterId id="2147483668" r:id="rId3"/>
    <p:sldMasterId id="2147483677" r:id="rId4"/>
  </p:sldMasterIdLst>
  <p:notesMasterIdLst>
    <p:notesMasterId r:id="rId20"/>
  </p:notesMasterIdLst>
  <p:handoutMasterIdLst>
    <p:handoutMasterId r:id="rId21"/>
  </p:handoutMasterIdLst>
  <p:sldIdLst>
    <p:sldId id="500" r:id="rId5"/>
    <p:sldId id="479" r:id="rId6"/>
    <p:sldId id="377" r:id="rId7"/>
    <p:sldId id="368" r:id="rId8"/>
    <p:sldId id="369" r:id="rId9"/>
    <p:sldId id="372" r:id="rId10"/>
    <p:sldId id="373" r:id="rId11"/>
    <p:sldId id="374" r:id="rId12"/>
    <p:sldId id="370" r:id="rId13"/>
    <p:sldId id="375" r:id="rId14"/>
    <p:sldId id="365" r:id="rId15"/>
    <p:sldId id="367" r:id="rId16"/>
    <p:sldId id="481" r:id="rId17"/>
    <p:sldId id="350" r:id="rId18"/>
    <p:sldId id="496" r:id="rId1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481"/>
            <p14:sldId id="350"/>
            <p14:sldId id="4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49" autoAdjust="0"/>
    <p:restoredTop sz="84218" autoAdjust="0"/>
  </p:normalViewPr>
  <p:slideViewPr>
    <p:cSldViewPr>
      <p:cViewPr varScale="1">
        <p:scale>
          <a:sx n="107" d="100"/>
          <a:sy n="107" d="100"/>
        </p:scale>
        <p:origin x="384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6/26/22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6/26/22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8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1C86CD-9CC9-EDE9-C489-5AF00B971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Evolutionary Operators for 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Demonstration: Initial loading simplified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26410-0D4A-594E-94A3-C5774D8F4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r="13595"/>
          <a:stretch/>
        </p:blipFill>
        <p:spPr>
          <a:xfrm>
            <a:off x="6165278" y="1371600"/>
            <a:ext cx="457892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6939995" y="1148040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Demonstration: Initial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FY22 : Enhancements and Acceleration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</a:rPr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</a:rPr>
              <a:t>Recast the problem as a reinforcement learning problem: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prstClr val="black"/>
                </a:solidFill>
              </a:rPr>
              <a:t>Objective</a:t>
            </a:r>
            <a:r>
              <a:rPr lang="en-US" dirty="0">
                <a:solidFill>
                  <a:prstClr val="black"/>
                </a:solidFill>
              </a:rPr>
              <a:t>: Maximize Cycle length or minimize number of feeds.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prstClr val="black"/>
                </a:solidFill>
              </a:rPr>
              <a:t>Constraints</a:t>
            </a:r>
            <a:r>
              <a:rPr lang="en-US" dirty="0">
                <a:solidFill>
                  <a:prstClr val="black"/>
                </a:solidFill>
              </a:rPr>
              <a:t>: enrichment, number of GAD/burnable poison, </a:t>
            </a:r>
            <a:r>
              <a:rPr lang="en-US" dirty="0" err="1">
                <a:solidFill>
                  <a:prstClr val="black"/>
                </a:solidFill>
              </a:rPr>
              <a:t>K</a:t>
            </a:r>
            <a:r>
              <a:rPr lang="en-US" baseline="-25000" dirty="0" err="1">
                <a:solidFill>
                  <a:prstClr val="black"/>
                </a:solidFill>
              </a:rPr>
              <a:t>inf</a:t>
            </a:r>
            <a:r>
              <a:rPr lang="en-US" dirty="0">
                <a:solidFill>
                  <a:prstClr val="black"/>
                </a:solidFill>
              </a:rPr>
              <a:t> , PPF, FDH,…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prstClr val="black"/>
                </a:solidFill>
              </a:rPr>
              <a:t>Action Space</a:t>
            </a:r>
            <a:r>
              <a:rPr lang="en-US" dirty="0">
                <a:solidFill>
                  <a:prstClr val="black"/>
                </a:solidFill>
              </a:rPr>
              <a:t>: Discrete fuel inventory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prstClr val="black"/>
                </a:solidFill>
              </a:rPr>
              <a:t>State Space</a:t>
            </a:r>
            <a:r>
              <a:rPr lang="en-US" dirty="0">
                <a:solidFill>
                  <a:prstClr val="black"/>
                </a:solidFill>
              </a:rPr>
              <a:t>: Fuel enrichment in each location.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prstClr val="black"/>
                </a:solidFill>
              </a:rPr>
              <a:t>Game Rules</a:t>
            </a:r>
            <a:r>
              <a:rPr lang="en-US" dirty="0">
                <a:solidFill>
                  <a:prstClr val="black"/>
                </a:solidFill>
              </a:rPr>
              <a:t>: </a:t>
            </a:r>
          </a:p>
          <a:p>
            <a:pPr lvl="5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</a:rPr>
              <a:t>Do not violate constraints.</a:t>
            </a:r>
          </a:p>
          <a:p>
            <a:pPr lvl="5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</a:rPr>
              <a:t>Do not 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</a:rPr>
              <a:t>Hybridizing and/or benchmarking with other metaheuristic methods: Particle Swarm, Ant colony, Bee algorithms, etc.</a:t>
            </a:r>
            <a:endParaRPr lang="en-US" sz="1800" dirty="0"/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2743200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27D6E-F136-075F-DA3B-2CAFD32A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8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AE8B-A374-F6F0-CCF5-AEB7DFC2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5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Why Genetic Algorithms?</a:t>
            </a:r>
            <a:endParaRPr lang="en-US" sz="1800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Metaheuristic algorithms stemming from biological evolution.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Can handle both constrained and unconstrained problems.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Due to the encoding/decoding step it works with discrete, continuous, or mixed design spaces, with binary, integer, real, gray, or permutation encoding.  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A8FB372-E83C-A949-A8D3-F969DBA644B5}"/>
              </a:ext>
            </a:extLst>
          </p:cNvPr>
          <p:cNvSpPr txBox="1"/>
          <p:nvPr/>
        </p:nvSpPr>
        <p:spPr>
          <a:xfrm>
            <a:off x="1143001" y="502504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5877"/>
                </a:solidFill>
              </a:rPr>
              <a:t>Nomenclature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44864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Overview of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1. Encoding/decoding: Phenotype/Genotype variable representation (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binary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integer,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permutation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or real representation). 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2. Create initial population  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3. Fitness Evaluation 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4. Parent selection 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5. Crossover: creation of offsprings 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6. Mutation:  creation of mutated offsprings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7. Replacement/repair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8. Survivor selection</a:t>
            </a:r>
          </a:p>
          <a:p>
            <a:pPr marL="0" lvl="0" indent="0" fontAlgn="base">
              <a:lnSpc>
                <a:spcPct val="110000"/>
              </a:lnSpc>
              <a:spcBef>
                <a:spcPts val="0"/>
              </a:spcBef>
              <a:buClr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9. 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60" y="863904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6788192" y="5314442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Evolutionary Operators for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Parent Selectors: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B050"/>
                </a:solidFill>
              </a:rPr>
              <a:t>Roulette Wheel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Tournament Selection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sz="2400" dirty="0"/>
          </a:p>
          <a:p>
            <a:pPr lvl="2">
              <a:lnSpc>
                <a:spcPct val="100000"/>
              </a:lnSpc>
            </a:pP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3B5F75-E6CA-E443-937A-9D849DFA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Evolutionary Operators for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Crossover:</a:t>
            </a:r>
          </a:p>
          <a:p>
            <a:pPr lvl="2">
              <a:lnSpc>
                <a:spcPct val="120000"/>
              </a:lnSpc>
            </a:pPr>
            <a:r>
              <a:rPr lang="en-US" sz="2400" dirty="0">
                <a:solidFill>
                  <a:srgbClr val="00B050"/>
                </a:solidFill>
              </a:rPr>
              <a:t>One Point</a:t>
            </a:r>
          </a:p>
          <a:p>
            <a:pPr lvl="2">
              <a:lnSpc>
                <a:spcPct val="120000"/>
              </a:lnSpc>
            </a:pPr>
            <a:r>
              <a:rPr lang="en-US" sz="2400" dirty="0"/>
              <a:t>Two points</a:t>
            </a:r>
          </a:p>
          <a:p>
            <a:pPr lvl="2">
              <a:lnSpc>
                <a:spcPct val="120000"/>
              </a:lnSpc>
            </a:pPr>
            <a:r>
              <a:rPr lang="en-US" sz="2400" dirty="0"/>
              <a:t>Uniform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FC5073-322A-9644-8DE4-5493CADC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Evolutionary Operators for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Mutators: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Swap Mutation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00B050"/>
                </a:solidFill>
              </a:rPr>
              <a:t>Scramble Mutation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Bit Flip Mutation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Inversion Mutation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Evolutionary Operators for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sz="2400" dirty="0"/>
              <a:t>Survivor Selection:</a:t>
            </a:r>
            <a:endParaRPr lang="en-US" sz="2400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Age Based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990600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325341"/>
            <a:ext cx="6616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920</Words>
  <Application>Microsoft Macintosh PowerPoint</Application>
  <PresentationFormat>Widescreen</PresentationFormat>
  <Paragraphs>205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Optimization Algorithms</vt:lpstr>
      <vt:lpstr>PowerPoint Presentation</vt:lpstr>
      <vt:lpstr>Flowchart and Corresponding Input</vt:lpstr>
      <vt:lpstr>Overview of GA</vt:lpstr>
      <vt:lpstr>Evolutionary Operators for GA</vt:lpstr>
      <vt:lpstr>Evolutionary Operators for GA</vt:lpstr>
      <vt:lpstr>Evolutionary Operators for GA</vt:lpstr>
      <vt:lpstr>Evolutionary Operators for GA</vt:lpstr>
      <vt:lpstr>Evolutionary Operators for GA</vt:lpstr>
      <vt:lpstr>Demonstration: Initial loading simplified problem</vt:lpstr>
      <vt:lpstr>Demonstration: Initial results</vt:lpstr>
      <vt:lpstr>FY22 : Enhancements and Acceleration</vt:lpstr>
      <vt:lpstr>PowerPoint Presentation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2017-05-03T14:56:50Z</dcterms:created>
  <dcterms:modified xsi:type="dcterms:W3CDTF">2022-06-27T20:35:13Z</dcterms:modified>
</cp:coreProperties>
</file>